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media1.gif" ContentType="video/unknown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media2.gif" ContentType="video/unknown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58"/>
  </p:notesMasterIdLst>
  <p:sldIdLst>
    <p:sldId id="256" r:id="rId3"/>
    <p:sldId id="257" r:id="rId4"/>
    <p:sldId id="258" r:id="rId5"/>
    <p:sldId id="261" r:id="rId6"/>
    <p:sldId id="264" r:id="rId7"/>
    <p:sldId id="263" r:id="rId8"/>
    <p:sldId id="265" r:id="rId9"/>
    <p:sldId id="266" r:id="rId10"/>
    <p:sldId id="269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6" r:id="rId20"/>
    <p:sldId id="281" r:id="rId21"/>
    <p:sldId id="278" r:id="rId22"/>
    <p:sldId id="279" r:id="rId23"/>
    <p:sldId id="280" r:id="rId24"/>
    <p:sldId id="282" r:id="rId25"/>
    <p:sldId id="306" r:id="rId26"/>
    <p:sldId id="317" r:id="rId27"/>
    <p:sldId id="315" r:id="rId28"/>
    <p:sldId id="316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2" r:id="rId48"/>
    <p:sldId id="300" r:id="rId49"/>
    <p:sldId id="303" r:id="rId50"/>
    <p:sldId id="304" r:id="rId51"/>
    <p:sldId id="313" r:id="rId52"/>
    <p:sldId id="314" r:id="rId53"/>
    <p:sldId id="308" r:id="rId54"/>
    <p:sldId id="310" r:id="rId55"/>
    <p:sldId id="311" r:id="rId56"/>
    <p:sldId id="312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8D0F184-6267-4483-B86F-4A175DB32D08}">
  <a:tblStyle styleId="{28D0F184-6267-4483-B86F-4A175DB32D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0" d="100"/>
          <a:sy n="130" d="100"/>
        </p:scale>
        <p:origin x="-480" y="2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1169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fb4a1249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4fb4a124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94" y="685800"/>
            <a:ext cx="6094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ab048f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ab048f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02bb0e31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502bb0e31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ab048f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0ab048f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ac458f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ac458f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請助教暗樁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請人分享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ctrTitle"/>
          </p:nvPr>
        </p:nvSpPr>
        <p:spPr>
          <a:xfrm>
            <a:off x="457201" y="150019"/>
            <a:ext cx="82296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457200" y="1320800"/>
            <a:ext cx="8229600" cy="3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5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6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4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7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8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9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None/>
              <a:defRPr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16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oogle-developers.appspot.com/machine-learning/crash-course/backprop-scroll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9.xml"/><Relationship Id="rId5" Type="http://schemas.openxmlformats.org/officeDocument/2006/relationships/image" Target="../media/image35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34"/>
          <p:cNvGrpSpPr/>
          <p:nvPr/>
        </p:nvGrpSpPr>
        <p:grpSpPr>
          <a:xfrm>
            <a:off x="3560948" y="4555482"/>
            <a:ext cx="1738702" cy="278531"/>
            <a:chOff x="5228576" y="5902263"/>
            <a:chExt cx="2105986" cy="371375"/>
          </a:xfrm>
        </p:grpSpPr>
        <p:sp>
          <p:nvSpPr>
            <p:cNvPr id="142" name="Google Shape;142;p34"/>
            <p:cNvSpPr/>
            <p:nvPr/>
          </p:nvSpPr>
          <p:spPr>
            <a:xfrm>
              <a:off x="5686062" y="5903287"/>
              <a:ext cx="16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#WiDS2019</a:t>
              </a:r>
              <a:endParaRPr sz="1100"/>
            </a:p>
          </p:txBody>
        </p:sp>
        <p:pic>
          <p:nvPicPr>
            <p:cNvPr id="143" name="Google Shape;143;p34" descr="TwitterLogo_grey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28576" y="5902263"/>
              <a:ext cx="457200" cy="371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99" y="1636766"/>
            <a:ext cx="3246226" cy="264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 sz="36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WORKSHOP </a:t>
            </a:r>
            <a:r>
              <a:rPr lang="en-US" sz="3600" b="1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3600" b="1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36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 sz="36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CRASH COURSE CONCEPT</a:t>
            </a:r>
            <a:endParaRPr sz="3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Training Loss </a:t>
            </a:r>
            <a:r>
              <a:rPr lang="en-US" sz="3300" dirty="0" err="1" smtClean="0">
                <a:latin typeface="Google Sans"/>
                <a:ea typeface="Google Sans"/>
                <a:cs typeface="Google Sans"/>
                <a:sym typeface="Google Sans"/>
              </a:rPr>
              <a:t>vs</a:t>
            </a:r>
            <a:r>
              <a:rPr 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 Validation Loss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52500"/>
            <a:ext cx="6946900" cy="314926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683000" y="3916577"/>
            <a:ext cx="11557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/>
              <a:t>特徵數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642100" y="3809373"/>
            <a:ext cx="28448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err="1" smtClean="0">
                <a:solidFill>
                  <a:srgbClr val="FF0000"/>
                </a:solidFill>
              </a:rPr>
              <a:t>Overfitting</a:t>
            </a:r>
            <a:r>
              <a:rPr kumimoji="1" lang="en-US" altLang="zh-TW" sz="3200" b="1" dirty="0" smtClean="0">
                <a:solidFill>
                  <a:srgbClr val="FF0000"/>
                </a:solidFill>
              </a:rPr>
              <a:t> </a:t>
            </a:r>
            <a:endParaRPr kumimoji="1"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800" y="3809373"/>
            <a:ext cx="314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err="1" smtClean="0">
                <a:solidFill>
                  <a:srgbClr val="FF0000"/>
                </a:solidFill>
              </a:rPr>
              <a:t>Underfitting</a:t>
            </a:r>
            <a:r>
              <a:rPr kumimoji="1" lang="en-US" altLang="zh-TW" sz="3200" b="1" dirty="0" smtClean="0">
                <a:solidFill>
                  <a:srgbClr val="FF0000"/>
                </a:solidFill>
              </a:rPr>
              <a:t> </a:t>
            </a:r>
            <a:endParaRPr kumimoji="1"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5245100" y="2908300"/>
            <a:ext cx="0" cy="90107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660900" y="3821446"/>
            <a:ext cx="28448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rgbClr val="FF0000"/>
                </a:solidFill>
              </a:rPr>
              <a:t>Ideal </a:t>
            </a:r>
            <a:endParaRPr kumimoji="1"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0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一張圖說明何謂</a:t>
            </a:r>
            <a:r>
              <a:rPr lang="en-US" altLang="zh-TW" sz="3300" dirty="0" err="1" smtClean="0">
                <a:latin typeface="Google Sans"/>
                <a:ea typeface="Google Sans"/>
                <a:cs typeface="Google Sans"/>
                <a:sym typeface="Google Sans"/>
              </a:rPr>
              <a:t>Overfitting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過擬合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圖片 1" descr="r_1406998_ed8H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217" y="1063378"/>
            <a:ext cx="4800371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63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如何知道模型發生</a:t>
            </a:r>
            <a:r>
              <a:rPr lang="en-US" altLang="zh-TW" sz="3300" dirty="0" err="1" smtClean="0">
                <a:latin typeface="Google Sans"/>
                <a:ea typeface="Google Sans"/>
                <a:cs typeface="Google Sans"/>
                <a:sym typeface="Google Sans"/>
              </a:rPr>
              <a:t>Overfitting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06044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當你的模型在訓練集表現良好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(Loss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小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卻在測試集表現差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(Loss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大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，通常就是有</a:t>
            </a:r>
            <a:r>
              <a:rPr lang="en-US" altLang="zh-TW" dirty="0" err="1" smtClean="0">
                <a:latin typeface="Google Sans"/>
                <a:ea typeface="Google Sans"/>
                <a:cs typeface="Google Sans"/>
                <a:sym typeface="Google Sans"/>
              </a:rPr>
              <a:t>Overfitting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90;p41"/>
          <p:cNvSpPr txBox="1">
            <a:spLocks/>
          </p:cNvSpPr>
          <p:nvPr/>
        </p:nvSpPr>
        <p:spPr>
          <a:xfrm>
            <a:off x="457200" y="2038351"/>
            <a:ext cx="8229600" cy="10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那麼，要如何解決這項問題呢？常見的方法有：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1. 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收集更多的訓練資料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</a:p>
          <a:p>
            <a:pPr marL="0" indent="0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2. 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減少資料特徵數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降維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  <a:p>
            <a:pPr marL="0" indent="0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3. 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採取相對簡單的演算法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深度學習換成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Logistic Regression)</a:t>
            </a:r>
          </a:p>
          <a:p>
            <a:pPr marL="0" indent="0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4. 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正規化</a:t>
            </a:r>
            <a:endParaRPr lang="en-US" altLang="zh-TW" dirty="0" smtClean="0">
              <a:solidFill>
                <a:schemeClr val="accent5">
                  <a:lumMod val="7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8131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正規化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(Normalization)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06044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白話來說：刻意限制模型的能力來避免</a:t>
            </a:r>
            <a:r>
              <a:rPr lang="en-US" altLang="zh-TW" dirty="0" err="1" smtClean="0">
                <a:latin typeface="Google Sans"/>
                <a:ea typeface="Google Sans"/>
                <a:cs typeface="Google Sans"/>
                <a:sym typeface="Google Sans"/>
              </a:rPr>
              <a:t>Overfitting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如何達成：在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Loss function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中加入模型複雜度的</a:t>
            </a:r>
            <a:r>
              <a:rPr lang="zh-TW" altLang="en-US" b="1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懲罰項</a:t>
            </a:r>
            <a:endParaRPr lang="en-US" altLang="zh-TW" b="1" dirty="0" smtClean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90;p41"/>
          <p:cNvSpPr txBox="1">
            <a:spLocks/>
          </p:cNvSpPr>
          <p:nvPr/>
        </p:nvSpPr>
        <p:spPr>
          <a:xfrm>
            <a:off x="457200" y="2038351"/>
            <a:ext cx="8229600" cy="10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圖片 1" descr="number-of-features-too-hig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1" y="2228215"/>
            <a:ext cx="3695700" cy="26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複雜度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(Complexity)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06044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原本的模型目標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 : Minimize(Loss)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正規化的模型目標：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Minimize(Loss + </a:t>
            </a:r>
            <a:r>
              <a:rPr lang="en-US" altLang="zh-TW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Complexity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90;p41"/>
          <p:cNvSpPr txBox="1">
            <a:spLocks/>
          </p:cNvSpPr>
          <p:nvPr/>
        </p:nvSpPr>
        <p:spPr>
          <a:xfrm>
            <a:off x="457200" y="1981202"/>
            <a:ext cx="8229600" cy="10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90;p41"/>
          <p:cNvSpPr txBox="1">
            <a:spLocks/>
          </p:cNvSpPr>
          <p:nvPr/>
        </p:nvSpPr>
        <p:spPr>
          <a:xfrm>
            <a:off x="457200" y="2190751"/>
            <a:ext cx="8229600" cy="10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怎麼定義模型的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Complexity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：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1. 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越多特徵數，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Complexity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越高</a:t>
            </a:r>
            <a:endParaRPr lang="en-US" altLang="zh-TW" dirty="0" smtClean="0">
              <a:solidFill>
                <a:schemeClr val="accent5">
                  <a:lumMod val="7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2. 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特徵的係數項越大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zh-TW" altLang="en-US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不管是正或負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，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Complexity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越高</a:t>
            </a:r>
            <a:endParaRPr lang="en-US" altLang="zh-TW" dirty="0">
              <a:solidFill>
                <a:schemeClr val="accent5">
                  <a:lumMod val="7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35987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兩種常用正規化：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Ridge &amp; Lasso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480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根據模型複雜度定義不同，正規化的效果就不同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Ridge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：以係數</a:t>
            </a:r>
            <a:r>
              <a:rPr lang="zh-TW" altLang="en-US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平方和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當作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Complexity</a:t>
            </a:r>
          </a:p>
          <a:p>
            <a:pPr marL="0" indent="0"/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Lasso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：以係數</a:t>
            </a:r>
            <a:r>
              <a:rPr lang="zh-TW" altLang="en-US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絕對值和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當作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Complexity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14014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Ridge Regularization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480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以線性迴歸為例：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圖片 2" descr="ridgeregressionO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" t="38164" r="38220" b="19324"/>
          <a:stretch/>
        </p:blipFill>
        <p:spPr>
          <a:xfrm>
            <a:off x="2286000" y="1565578"/>
            <a:ext cx="4495800" cy="1292910"/>
          </a:xfrm>
          <a:prstGeom prst="rect">
            <a:avLst/>
          </a:prstGeom>
        </p:spPr>
      </p:pic>
      <p:sp>
        <p:nvSpPr>
          <p:cNvPr id="5" name="Google Shape;190;p41"/>
          <p:cNvSpPr txBox="1">
            <a:spLocks/>
          </p:cNvSpPr>
          <p:nvPr/>
        </p:nvSpPr>
        <p:spPr>
          <a:xfrm>
            <a:off x="2501900" y="2635251"/>
            <a:ext cx="7569200" cy="10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      </a:t>
            </a:r>
            <a:r>
              <a:rPr lang="en-US" altLang="zh-TW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 Loss term       Complexity term </a:t>
            </a:r>
            <a:endParaRPr lang="en-US" altLang="zh-TW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9008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Lasso Regularization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480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以線性迴歸為例：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圖片 2" descr="LASSOobk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9" t="7687" r="32010" b="11170"/>
          <a:stretch/>
        </p:blipFill>
        <p:spPr>
          <a:xfrm>
            <a:off x="2235200" y="1676400"/>
            <a:ext cx="4699000" cy="1206500"/>
          </a:xfrm>
          <a:prstGeom prst="rect">
            <a:avLst/>
          </a:prstGeom>
        </p:spPr>
      </p:pic>
      <p:sp>
        <p:nvSpPr>
          <p:cNvPr id="5" name="Google Shape;190;p41"/>
          <p:cNvSpPr txBox="1">
            <a:spLocks/>
          </p:cNvSpPr>
          <p:nvPr/>
        </p:nvSpPr>
        <p:spPr>
          <a:xfrm>
            <a:off x="2501900" y="2635251"/>
            <a:ext cx="7569200" cy="10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      </a:t>
            </a:r>
            <a:r>
              <a:rPr lang="en-US" altLang="zh-TW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 Loss term       Complexity term </a:t>
            </a:r>
            <a:endParaRPr lang="en-US" altLang="zh-TW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95817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/>
            <a:r>
              <a:rPr lang="zh-TW" altLang="en-US" sz="3300" b="1" dirty="0">
                <a:solidFill>
                  <a:schemeClr val="tx1"/>
                </a:solidFill>
                <a:latin typeface="+mn-lt"/>
                <a:ea typeface="細明體_HKSCS"/>
                <a:cs typeface="Times New Roman"/>
                <a:sym typeface="Google Sans"/>
              </a:rPr>
              <a:t>λ</a:t>
            </a:r>
            <a:r>
              <a:rPr lang="zh-TW" altLang="en-US" sz="3300" dirty="0">
                <a:latin typeface="Google Sans"/>
                <a:ea typeface="Google Sans"/>
                <a:cs typeface="Google Sans"/>
                <a:sym typeface="Google Sans"/>
              </a:rPr>
              <a:t>的</a:t>
            </a: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意義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480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zh-TW" altLang="en-US" b="1" dirty="0">
                <a:ea typeface="細明體_HKSCS"/>
                <a:cs typeface="Times New Roman"/>
                <a:sym typeface="Google Sans"/>
              </a:rPr>
              <a:t>λ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是用來代表正規化效果的正實數，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越大表示效果越強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/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又被稱為</a:t>
            </a:r>
            <a:r>
              <a:rPr lang="en-US" altLang="zh-TW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Regularization Rate</a:t>
            </a:r>
            <a:endParaRPr lang="en-US" altLang="zh-TW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90;p41"/>
          <p:cNvSpPr txBox="1">
            <a:spLocks/>
          </p:cNvSpPr>
          <p:nvPr/>
        </p:nvSpPr>
        <p:spPr>
          <a:xfrm>
            <a:off x="457200" y="2178051"/>
            <a:ext cx="8229600" cy="148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b="1" dirty="0" smtClean="0">
                <a:ea typeface="細明體_HKSCS"/>
                <a:cs typeface="Times New Roman"/>
                <a:sym typeface="Google Sans"/>
              </a:rPr>
              <a:t>λ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的增加會迫使</a:t>
            </a:r>
            <a:r>
              <a:rPr lang="zh-TW" altLang="en-US" u="sng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所有的特徵係數往</a:t>
            </a:r>
            <a:r>
              <a:rPr lang="en-US" altLang="zh-TW" u="sng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zh-TW" altLang="en-US" u="sng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靠近</a:t>
            </a:r>
            <a:endParaRPr lang="en-US" altLang="zh-TW" u="sng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1716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/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怎麼選擇適當的</a:t>
            </a:r>
            <a:r>
              <a:rPr lang="zh-TW" altLang="en-US" sz="3600" b="1" dirty="0" smtClean="0">
                <a:ea typeface="細明體_HKSCS"/>
                <a:cs typeface="Times New Roman"/>
                <a:sym typeface="Google Sans"/>
              </a:rPr>
              <a:t>λ？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480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/>
            <a:r>
              <a:rPr lang="zh-TW" altLang="en-US" b="1" dirty="0" smtClean="0">
                <a:ea typeface="細明體_HKSCS"/>
                <a:cs typeface="Times New Roman"/>
                <a:sym typeface="Google Sans"/>
              </a:rPr>
              <a:t>λ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越大，模型越被限制，但有可能造成</a:t>
            </a:r>
            <a:r>
              <a:rPr lang="en-US" altLang="zh-TW" dirty="0" err="1" smtClean="0">
                <a:latin typeface="Google Sans"/>
                <a:ea typeface="Google Sans"/>
                <a:cs typeface="Google Sans"/>
                <a:sym typeface="Google Sans"/>
              </a:rPr>
              <a:t>Underfitting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r>
              <a:rPr lang="zh-TW" altLang="en-US" b="1" dirty="0" smtClean="0">
                <a:ea typeface="細明體_HKSCS"/>
                <a:cs typeface="Times New Roman"/>
                <a:sym typeface="Google Sans"/>
              </a:rPr>
              <a:t>λ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越小，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模型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越不受限制，但有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可能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造成</a:t>
            </a:r>
            <a:r>
              <a:rPr lang="en-US" altLang="zh-TW" dirty="0" err="1" smtClean="0">
                <a:latin typeface="Google Sans"/>
                <a:ea typeface="Google Sans"/>
                <a:cs typeface="Google Sans"/>
                <a:sym typeface="Google Sans"/>
              </a:rPr>
              <a:t>Overfitting</a:t>
            </a: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90;p41"/>
          <p:cNvSpPr txBox="1">
            <a:spLocks/>
          </p:cNvSpPr>
          <p:nvPr/>
        </p:nvSpPr>
        <p:spPr>
          <a:xfrm>
            <a:off x="457200" y="2178051"/>
            <a:ext cx="8229600" cy="148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90;p41"/>
          <p:cNvSpPr txBox="1">
            <a:spLocks/>
          </p:cNvSpPr>
          <p:nvPr/>
        </p:nvSpPr>
        <p:spPr>
          <a:xfrm>
            <a:off x="457200" y="2330451"/>
            <a:ext cx="8229600" cy="148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兩權相害取其輕，實務上會選擇一組</a:t>
            </a:r>
            <a:r>
              <a:rPr lang="zh-TW" altLang="en-US" b="1" dirty="0" smtClean="0">
                <a:ea typeface="細明體_HKSCS"/>
                <a:cs typeface="Times New Roman"/>
                <a:sym typeface="Google Sans"/>
              </a:rPr>
              <a:t>λ</a:t>
            </a:r>
            <a:endParaRPr lang="en-US" altLang="zh-TW" b="1" dirty="0" smtClean="0">
              <a:ea typeface="細明體_HKSCS"/>
              <a:cs typeface="Times New Roman"/>
              <a:sym typeface="Google Sans"/>
            </a:endParaRPr>
          </a:p>
          <a:p>
            <a:pPr marL="0" indent="0"/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例如：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[1,0.1,0.01,0.001]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，把每一種情況都代入模型做測試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看哪個</a:t>
            </a:r>
            <a:r>
              <a:rPr lang="zh-TW" altLang="en-US" b="1" dirty="0" smtClean="0">
                <a:ea typeface="細明體_HKSCS"/>
                <a:cs typeface="Times New Roman"/>
                <a:sym typeface="Google Sans"/>
              </a:rPr>
              <a:t>λ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造成的</a:t>
            </a:r>
            <a:r>
              <a:rPr lang="zh-TW" altLang="en-US" dirty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測試樣本誤差最小</a:t>
            </a:r>
            <a:endParaRPr lang="en-US" altLang="zh-TW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66580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Welcome</a:t>
            </a:r>
            <a:endParaRPr sz="11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/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用圖形來說明吧！！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480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前述的方程式，在數學上做點轉換，讓我們可以更清楚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瞭解正規化的效果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Ridge : 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Lasso :</a:t>
            </a: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90;p41"/>
          <p:cNvSpPr txBox="1">
            <a:spLocks/>
          </p:cNvSpPr>
          <p:nvPr/>
        </p:nvSpPr>
        <p:spPr>
          <a:xfrm>
            <a:off x="457200" y="2178051"/>
            <a:ext cx="8229600" cy="148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圖片 1" descr="CodeCogsEq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207573"/>
            <a:ext cx="1384300" cy="946230"/>
          </a:xfrm>
          <a:prstGeom prst="rect">
            <a:avLst/>
          </a:prstGeom>
        </p:spPr>
      </p:pic>
      <p:pic>
        <p:nvPicPr>
          <p:cNvPr id="3" name="圖片 2" descr="CodeCogsEqn (1)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526559"/>
            <a:ext cx="1600200" cy="981941"/>
          </a:xfrm>
          <a:prstGeom prst="rect">
            <a:avLst/>
          </a:prstGeom>
        </p:spPr>
      </p:pic>
      <p:sp>
        <p:nvSpPr>
          <p:cNvPr id="7" name="Google Shape;190;p41"/>
          <p:cNvSpPr txBox="1">
            <a:spLocks/>
          </p:cNvSpPr>
          <p:nvPr/>
        </p:nvSpPr>
        <p:spPr>
          <a:xfrm>
            <a:off x="4483100" y="2517283"/>
            <a:ext cx="3848100" cy="12673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 cmpd="sng">
            <a:solidFill>
              <a:schemeClr val="tx1">
                <a:lumMod val="75000"/>
              </a:schemeClr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此處的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和</a:t>
            </a:r>
            <a:r>
              <a:rPr lang="zh-TW" altLang="en-US" b="1" dirty="0" smtClean="0">
                <a:ea typeface="細明體_HKSCS"/>
                <a:cs typeface="Times New Roman"/>
                <a:sym typeface="Google Sans"/>
              </a:rPr>
              <a:t>λ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為反向關係，可以看出當</a:t>
            </a:r>
            <a:r>
              <a:rPr lang="zh-TW" altLang="en-US" b="1" dirty="0" smtClean="0">
                <a:ea typeface="細明體_HKSCS"/>
                <a:cs typeface="Times New Roman"/>
                <a:sym typeface="Google Sans"/>
              </a:rPr>
              <a:t>λ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越大，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越小，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係數大小越被限制</a:t>
            </a: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27991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/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考慮簡化情形：只有兩個特徵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480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90;p41"/>
          <p:cNvSpPr txBox="1">
            <a:spLocks/>
          </p:cNvSpPr>
          <p:nvPr/>
        </p:nvSpPr>
        <p:spPr>
          <a:xfrm>
            <a:off x="457200" y="2178051"/>
            <a:ext cx="8229600" cy="148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圖片 1" descr="ME2W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3"/>
          <a:stretch/>
        </p:blipFill>
        <p:spPr>
          <a:xfrm>
            <a:off x="2092935" y="1324963"/>
            <a:ext cx="4867216" cy="2711450"/>
          </a:xfrm>
          <a:prstGeom prst="rect">
            <a:avLst/>
          </a:prstGeom>
        </p:spPr>
      </p:pic>
      <p:sp>
        <p:nvSpPr>
          <p:cNvPr id="7" name="Google Shape;189;p41"/>
          <p:cNvSpPr txBox="1">
            <a:spLocks/>
          </p:cNvSpPr>
          <p:nvPr/>
        </p:nvSpPr>
        <p:spPr>
          <a:xfrm>
            <a:off x="2442143" y="378453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000" dirty="0" smtClean="0">
                <a:latin typeface="Google Sans"/>
                <a:ea typeface="Google Sans"/>
                <a:cs typeface="Google Sans"/>
                <a:sym typeface="Google Sans"/>
              </a:rPr>
              <a:t>      </a:t>
            </a:r>
            <a:r>
              <a:rPr lang="en-US" altLang="zh-TW" sz="2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Lasso                          Ridge</a:t>
            </a:r>
            <a:endParaRPr lang="zh-TW" altLang="en-US" sz="2000" dirty="0">
              <a:solidFill>
                <a:schemeClr val="bg2">
                  <a:lumMod val="75000"/>
                  <a:lumOff val="2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190;p41"/>
          <p:cNvSpPr txBox="1">
            <a:spLocks/>
          </p:cNvSpPr>
          <p:nvPr/>
        </p:nvSpPr>
        <p:spPr>
          <a:xfrm>
            <a:off x="357161" y="3334685"/>
            <a:ext cx="1735774" cy="8996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 cmpd="sng">
            <a:solidFill>
              <a:schemeClr val="tx1">
                <a:lumMod val="75000"/>
              </a:schemeClr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sz="1800" dirty="0" smtClean="0">
                <a:latin typeface="Google Sans"/>
                <a:ea typeface="Google Sans"/>
                <a:cs typeface="Google Sans"/>
                <a:sym typeface="Google Sans"/>
              </a:rPr>
              <a:t>藍色區域代表在正規化底下</a:t>
            </a:r>
            <a:r>
              <a:rPr lang="en-US" altLang="zh-TW" sz="1800" i="1" dirty="0" smtClean="0">
                <a:latin typeface="Google Sans"/>
                <a:ea typeface="Google Sans"/>
                <a:cs typeface="Google Sans"/>
                <a:sym typeface="Google Sans"/>
              </a:rPr>
              <a:t>β</a:t>
            </a:r>
            <a:r>
              <a:rPr lang="zh-TW" altLang="en-US" sz="1800" dirty="0" smtClean="0">
                <a:latin typeface="Google Sans"/>
                <a:ea typeface="Google Sans"/>
                <a:cs typeface="Google Sans"/>
                <a:sym typeface="Google Sans"/>
              </a:rPr>
              <a:t>的限制範圍</a:t>
            </a:r>
            <a:endParaRPr lang="en-US" altLang="zh-TW" sz="1800" i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" name="直線箭頭接點 4"/>
          <p:cNvCxnSpPr/>
          <p:nvPr/>
        </p:nvCxnSpPr>
        <p:spPr>
          <a:xfrm flipH="1">
            <a:off x="6032064" y="2275709"/>
            <a:ext cx="9280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Google Shape;189;p41"/>
          <p:cNvSpPr txBox="1">
            <a:spLocks/>
          </p:cNvSpPr>
          <p:nvPr/>
        </p:nvSpPr>
        <p:spPr>
          <a:xfrm>
            <a:off x="6542887" y="1802004"/>
            <a:ext cx="287559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000" dirty="0" smtClean="0">
                <a:latin typeface="Google Sans"/>
                <a:ea typeface="Google Sans"/>
                <a:cs typeface="Google Sans"/>
                <a:sym typeface="Google Sans"/>
              </a:rPr>
              <a:t>      </a:t>
            </a:r>
            <a:r>
              <a:rPr lang="en-US" altLang="zh-TW" sz="2000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Non-Regularized </a:t>
            </a:r>
            <a:endParaRPr lang="zh-TW" altLang="en-US" sz="2000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" name="Google Shape;189;p41"/>
          <p:cNvSpPr txBox="1">
            <a:spLocks/>
          </p:cNvSpPr>
          <p:nvPr/>
        </p:nvSpPr>
        <p:spPr>
          <a:xfrm>
            <a:off x="6633463" y="2541875"/>
            <a:ext cx="287559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000" dirty="0" smtClean="0">
                <a:latin typeface="Google Sans"/>
                <a:ea typeface="Google Sans"/>
                <a:cs typeface="Google Sans"/>
                <a:sym typeface="Google Sans"/>
              </a:rPr>
              <a:t>      </a:t>
            </a:r>
            <a:r>
              <a:rPr lang="en-US" altLang="zh-TW" sz="2000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Regularized </a:t>
            </a:r>
            <a:endParaRPr lang="zh-TW" altLang="en-US" sz="2000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H="1">
            <a:off x="5346304" y="2970575"/>
            <a:ext cx="16138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28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1" animBg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/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做個比較吧：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Ridge </a:t>
            </a:r>
            <a:r>
              <a:rPr lang="en-US" altLang="zh-TW" sz="3300" dirty="0" err="1" smtClean="0">
                <a:latin typeface="Google Sans"/>
                <a:ea typeface="Google Sans"/>
                <a:cs typeface="Google Sans"/>
                <a:sym typeface="Google Sans"/>
              </a:rPr>
              <a:t>v.s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 Lasso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480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90;p41"/>
          <p:cNvSpPr txBox="1">
            <a:spLocks/>
          </p:cNvSpPr>
          <p:nvPr/>
        </p:nvSpPr>
        <p:spPr>
          <a:xfrm>
            <a:off x="457200" y="2178051"/>
            <a:ext cx="8229600" cy="148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213853"/>
              </p:ext>
            </p:extLst>
          </p:nvPr>
        </p:nvGraphicFramePr>
        <p:xfrm>
          <a:off x="1195150" y="1652270"/>
          <a:ext cx="6685897" cy="2225040"/>
        </p:xfrm>
        <a:graphic>
          <a:graphicData uri="http://schemas.openxmlformats.org/drawingml/2006/table">
            <a:tbl>
              <a:tblPr firstRow="1" bandRow="1">
                <a:tableStyleId>{28D0F184-6267-4483-B86F-4A175DB32D08}</a:tableStyleId>
              </a:tblPr>
              <a:tblGrid>
                <a:gridCol w="2032000"/>
                <a:gridCol w="2578744"/>
                <a:gridCol w="2075153"/>
              </a:tblGrid>
              <a:tr h="370840"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Ridge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Lasso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Penalty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L2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L1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限制區域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圓形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正方形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最佳解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β </a:t>
                      </a:r>
                      <a:r>
                        <a:rPr lang="zh-TW" altLang="en-US" sz="1800" i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趨近於</a:t>
                      </a:r>
                      <a:r>
                        <a:rPr lang="en-US" altLang="zh-TW" sz="1800" i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0(</a:t>
                      </a:r>
                      <a:r>
                        <a:rPr lang="zh-TW" altLang="en-US" sz="1800" i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但不會等於</a:t>
                      </a:r>
                      <a:r>
                        <a:rPr lang="en-US" altLang="zh-TW" sz="1800" i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)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有些</a:t>
                      </a:r>
                      <a:r>
                        <a:rPr lang="en-US" altLang="zh-TW" sz="1800" i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β</a:t>
                      </a:r>
                      <a:r>
                        <a:rPr lang="zh-TW" altLang="en-US" sz="1800" i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變成</a:t>
                      </a:r>
                      <a:r>
                        <a:rPr lang="en-US" altLang="zh-TW" sz="1800" i="1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0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計算速度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快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慢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篩選變數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</a:rPr>
                        <a:t>無法</a:t>
                      </a:r>
                      <a:endParaRPr lang="zh-TW" altLang="en-US" sz="1800" dirty="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rgbClr val="FF0000"/>
                          </a:solidFill>
                        </a:rPr>
                        <a:t>可以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77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/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最後提醒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480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90;p41"/>
          <p:cNvSpPr txBox="1">
            <a:spLocks/>
          </p:cNvSpPr>
          <p:nvPr/>
        </p:nvSpPr>
        <p:spPr>
          <a:xfrm>
            <a:off x="457200" y="2178051"/>
            <a:ext cx="8229600" cy="148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90;p41"/>
          <p:cNvSpPr txBox="1">
            <a:spLocks/>
          </p:cNvSpPr>
          <p:nvPr/>
        </p:nvSpPr>
        <p:spPr>
          <a:xfrm>
            <a:off x="457200" y="1066628"/>
            <a:ext cx="8229600" cy="148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buAutoNum type="arabicPeriod"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不管是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Ridge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或是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Lasso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，使用前務必確認特徵已</a:t>
            </a:r>
            <a:r>
              <a:rPr lang="zh-TW" altLang="en-US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歸一化</a:t>
            </a:r>
            <a:endParaRPr lang="en-US" altLang="zh-TW" dirty="0" smtClean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57200">
              <a:buAutoNum type="arabicPeriod"/>
            </a:pP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建議兩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者都嘗試，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並搭配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Cross-validation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看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test 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error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來決定採用何者</a:t>
            </a: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DismalSmallEmeraldtreeskink-size_restricted.gif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0294" y="2178051"/>
            <a:ext cx="4178969" cy="218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小示範：</a:t>
            </a:r>
            <a:endParaRPr lang="en-US" altLang="zh-TW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關於</a:t>
            </a:r>
            <a:r>
              <a:rPr lang="en-US" altLang="zh-TW" sz="6000" b="1" dirty="0" err="1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Overfitting</a:t>
            </a:r>
            <a:endParaRPr lang="en-US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6242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動手試試吧</a:t>
            </a:r>
            <a:endParaRPr lang="en-US" altLang="zh-TW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Let’s do it !</a:t>
            </a:r>
            <a:r>
              <a:rPr 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</a:p>
          <a:p>
            <a:pPr algn="ctr"/>
            <a:endParaRPr lang="en-US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08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圖片 1" descr="螢幕快照 2019-03-12 下午11.37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81000"/>
            <a:ext cx="7848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4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動手試試吧</a:t>
            </a:r>
            <a:endParaRPr lang="en-US" altLang="zh-TW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Let’s do it !</a:t>
            </a:r>
            <a:r>
              <a:rPr 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</a:p>
          <a:p>
            <a:pPr algn="ctr"/>
            <a:endParaRPr lang="en-US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圖片 1" descr="螢幕快照 2019-03-18 下午8.2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5" y="449384"/>
            <a:ext cx="8369765" cy="39180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08923" y="3951651"/>
            <a:ext cx="3292231" cy="36146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2622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喘口氣，休息一下吧</a:t>
            </a:r>
            <a:endParaRPr sz="11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3302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神經網路的訓練</a:t>
            </a:r>
            <a:endParaRPr sz="11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199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Google Sans"/>
                <a:ea typeface="Google Sans"/>
                <a:cs typeface="Google Sans"/>
                <a:sym typeface="Google Sans"/>
              </a:rPr>
              <a:t>Who Are We?</a:t>
            </a:r>
            <a:endParaRPr sz="33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36"/>
          <p:cNvSpPr/>
          <p:nvPr/>
        </p:nvSpPr>
        <p:spPr>
          <a:xfrm>
            <a:off x="195800" y="3707475"/>
            <a:ext cx="46212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Sidney Lin</a:t>
            </a:r>
            <a:br>
              <a:rPr lang="en" sz="2100" b="1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Speaker Title, Company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36" descr="head_shot_silhoute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1013" y="1313602"/>
            <a:ext cx="2153412" cy="220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6"/>
          <p:cNvSpPr/>
          <p:nvPr/>
        </p:nvSpPr>
        <p:spPr>
          <a:xfrm>
            <a:off x="4421225" y="3707475"/>
            <a:ext cx="46212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smtClean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Henry</a:t>
            </a:r>
            <a:r>
              <a:rPr lang="en" sz="2100" b="1" dirty="0" smtClean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100" b="1" dirty="0" smtClean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Hsieh</a:t>
            </a:r>
            <a:r>
              <a:rPr lang="en" sz="2100" b="1" dirty="0" smtClean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2100" b="1" dirty="0" smtClean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altLang="en-US" sz="2100" dirty="0" smtClean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資料科學家</a:t>
            </a:r>
            <a:r>
              <a:rPr lang="en" sz="2100" dirty="0" smtClean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zh-TW" altLang="en-US" sz="2100" dirty="0" smtClean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國泰人壽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圖片 1" descr="45328010_2001332449944375_1544154679804428288_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t="1" r="-3867" b="12690"/>
          <a:stretch/>
        </p:blipFill>
        <p:spPr>
          <a:xfrm>
            <a:off x="5247759" y="740701"/>
            <a:ext cx="2548491" cy="2966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回想一下</a:t>
            </a:r>
            <a:r>
              <a:rPr lang="mr-IN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…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模型是怎麼去訓練，學習的？</a:t>
            </a:r>
            <a:endParaRPr u="sng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圖片 1" descr="20001976tHmwPv6YY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74" y="1712138"/>
            <a:ext cx="4779526" cy="257411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56477" y="1173271"/>
            <a:ext cx="236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u="sng" dirty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梯度下降法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505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反向傳播法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(Back Propagation)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道理同梯度下降法，只是繞了多圈一點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讓我們來看看精美的圖解示範：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/>
            <a:r>
              <a:rPr lang="en-US" altLang="zh-TW" u="sng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https://google-developers.appspot.com/machine-learning/crash-course/backprop-scroll/</a:t>
            </a:r>
            <a:endParaRPr lang="en-US" altLang="zh-TW" u="sng" dirty="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7429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螢幕快照 2019-03-11 下午10.27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67500" cy="51435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zh-TW" altLang="en-US" dirty="0" smtClean="0"/>
              <a:t>這是一個簡單的神經網路模型</a:t>
            </a:r>
            <a:endParaRPr kumimoji="1" lang="en-US" altLang="zh-TW" dirty="0" smtClean="0"/>
          </a:p>
          <a:p>
            <a:r>
              <a:rPr kumimoji="1" lang="en-US" altLang="zh-TW" dirty="0" smtClean="0"/>
              <a:t>1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input + 2</a:t>
            </a:r>
            <a:r>
              <a:rPr kumimoji="1" lang="zh-TW" altLang="en-US" dirty="0" smtClean="0"/>
              <a:t>個隱藏層</a:t>
            </a:r>
            <a:r>
              <a:rPr kumimoji="1" lang="en-US" altLang="zh-TW" dirty="0" smtClean="0"/>
              <a:t> + 1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output</a:t>
            </a:r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53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 descr="螢幕快照 2019-03-11 下午10.27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56203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 descr="螢幕快照 2019-03-11 下午10.27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58210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螢幕快照 2019-03-11 下午10.27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5707171" cy="51435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先從</a:t>
            </a:r>
            <a:r>
              <a:rPr kumimoji="1" lang="en-US" altLang="zh-TW" dirty="0" smtClean="0"/>
              <a:t>Input</a:t>
            </a:r>
            <a:r>
              <a:rPr kumimoji="1" lang="zh-TW" altLang="en-US" dirty="0" smtClean="0"/>
              <a:t>將資料傳到</a:t>
            </a:r>
            <a:r>
              <a:rPr kumimoji="1" lang="en-US" altLang="zh-TW" dirty="0" smtClean="0"/>
              <a:t>output</a:t>
            </a:r>
          </a:p>
          <a:p>
            <a:r>
              <a:rPr kumimoji="1" lang="zh-TW" altLang="en-US" dirty="0" smtClean="0"/>
              <a:t>此為</a:t>
            </a:r>
            <a:r>
              <a:rPr kumimoji="1" lang="zh-TW" altLang="en-US" u="sng" dirty="0" smtClean="0">
                <a:solidFill>
                  <a:srgbClr val="FF0000"/>
                </a:solidFill>
              </a:rPr>
              <a:t>前項傳播</a:t>
            </a:r>
            <a:endParaRPr kumimoji="1" lang="en-US" altLang="zh-TW" u="sng" dirty="0" smtClean="0">
              <a:solidFill>
                <a:srgbClr val="FF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74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螢幕快照 2019-03-11 下午10.2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0"/>
            <a:ext cx="579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9-03-11 下午10.31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0"/>
            <a:ext cx="5796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5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9-03-11 下午10.32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74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1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9-03-11 下午10.3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66346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6400" y="1621428"/>
            <a:ext cx="2360511" cy="78236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689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>
            <a:spLocks noGrp="1"/>
          </p:cNvSpPr>
          <p:nvPr>
            <p:ph type="title"/>
          </p:nvPr>
        </p:nvSpPr>
        <p:spPr>
          <a:xfrm>
            <a:off x="457200" y="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 sz="3300"/>
              <a:t>Workshop Agenda</a:t>
            </a:r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body" idx="1"/>
          </p:nvPr>
        </p:nvSpPr>
        <p:spPr>
          <a:xfrm>
            <a:off x="457200" y="789800"/>
            <a:ext cx="8229600" cy="3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Welcome &amp; </a:t>
            </a:r>
            <a:r>
              <a:rPr lang="en-US" sz="1800" dirty="0" smtClean="0">
                <a:latin typeface="Google Sans"/>
                <a:ea typeface="Google Sans"/>
                <a:cs typeface="Google Sans"/>
                <a:sym typeface="Google Sans"/>
              </a:rPr>
              <a:t>Recap </a:t>
            </a:r>
            <a:r>
              <a:rPr lang="en" sz="1800" dirty="0" smtClean="0">
                <a:latin typeface="Google Sans"/>
                <a:ea typeface="Google Sans"/>
                <a:cs typeface="Google Sans"/>
                <a:sym typeface="Google Sans"/>
              </a:rPr>
              <a:t>09:00~09:40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zh-TW" altLang="en-US" sz="1800" dirty="0" smtClean="0">
                <a:latin typeface="Google Sans"/>
                <a:ea typeface="Google Sans"/>
                <a:cs typeface="Google Sans"/>
                <a:sym typeface="Google Sans"/>
              </a:rPr>
              <a:t>神經網路簡介：基本架構，隱藏層和激勵函數</a:t>
            </a:r>
            <a:r>
              <a:rPr lang="en-US" altLang="zh-TW" sz="1800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 dirty="0" smtClean="0">
                <a:latin typeface="Google Sans"/>
                <a:ea typeface="Google Sans"/>
                <a:cs typeface="Google Sans"/>
                <a:sym typeface="Google Sans"/>
              </a:rPr>
              <a:t>09:40~10:20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69138"/>
                </a:solidFill>
                <a:latin typeface="Google Sans"/>
                <a:ea typeface="Google Sans"/>
                <a:cs typeface="Google Sans"/>
                <a:sym typeface="Google Sans"/>
              </a:rPr>
              <a:t>&lt;Break Time 10:20~10:30&gt;</a:t>
            </a:r>
            <a:endParaRPr sz="1800" dirty="0">
              <a:solidFill>
                <a:srgbClr val="E691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zh-TW" altLang="en-US" sz="1800" dirty="0" smtClean="0">
                <a:latin typeface="Google Sans"/>
                <a:ea typeface="Google Sans"/>
                <a:cs typeface="Google Sans"/>
                <a:sym typeface="Google Sans"/>
              </a:rPr>
              <a:t>多類別神經網路</a:t>
            </a:r>
            <a:r>
              <a:rPr lang="en" sz="1800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10:30~11:40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69138"/>
                </a:solidFill>
                <a:latin typeface="Google Sans"/>
                <a:ea typeface="Google Sans"/>
                <a:cs typeface="Google Sans"/>
                <a:sym typeface="Google Sans"/>
              </a:rPr>
              <a:t>&lt;Review 11:40~12:00&gt;</a:t>
            </a:r>
            <a:endParaRPr sz="1800" dirty="0">
              <a:solidFill>
                <a:srgbClr val="E691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69138"/>
                </a:solidFill>
                <a:latin typeface="Google Sans"/>
                <a:ea typeface="Google Sans"/>
                <a:cs typeface="Google Sans"/>
                <a:sym typeface="Google Sans"/>
              </a:rPr>
              <a:t>&lt;Lunch Time 12:00~13:00&gt;</a:t>
            </a:r>
            <a:endParaRPr sz="1800" dirty="0">
              <a:solidFill>
                <a:srgbClr val="E691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oogle Sans"/>
              <a:buChar char="●"/>
            </a:pPr>
            <a:r>
              <a:rPr lang="zh-TW" altLang="en-US" sz="1800" dirty="0" smtClean="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正規化：</a:t>
            </a:r>
            <a:r>
              <a:rPr lang="en-US" altLang="zh-TW" sz="1800" dirty="0" smtClean="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Lasso / Ridge Regression</a:t>
            </a:r>
            <a:r>
              <a:rPr lang="en" sz="1800" dirty="0" smtClean="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 dirty="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13:10~14:40</a:t>
            </a:r>
            <a:endParaRPr sz="1800" dirty="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69138"/>
                </a:solidFill>
                <a:latin typeface="Google Sans"/>
                <a:ea typeface="Google Sans"/>
                <a:cs typeface="Google Sans"/>
                <a:sym typeface="Google Sans"/>
              </a:rPr>
              <a:t>&lt;Break Time 14:40~14:50</a:t>
            </a:r>
            <a:r>
              <a:rPr lang="en" sz="1800" dirty="0" smtClean="0">
                <a:solidFill>
                  <a:srgbClr val="E69138"/>
                </a:solidFill>
                <a:latin typeface="Google Sans"/>
                <a:ea typeface="Google Sans"/>
                <a:cs typeface="Google Sans"/>
                <a:sym typeface="Google Sans"/>
              </a:rPr>
              <a:t>&gt;</a:t>
            </a:r>
            <a:endParaRPr sz="1800" dirty="0" smtClean="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zh-TW" altLang="en-US" sz="1800" dirty="0" smtClean="0">
                <a:latin typeface="Google Sans"/>
                <a:ea typeface="Google Sans"/>
                <a:cs typeface="Google Sans"/>
                <a:sym typeface="Google Sans"/>
              </a:rPr>
              <a:t>訓練神經網路：反向傳遞法</a:t>
            </a:r>
            <a:endParaRPr sz="1800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E69138"/>
                </a:solidFill>
                <a:latin typeface="Google Sans"/>
                <a:ea typeface="Google Sans"/>
                <a:cs typeface="Google Sans"/>
                <a:sym typeface="Google Sans"/>
              </a:rPr>
              <a:t>&lt;</a:t>
            </a:r>
            <a:r>
              <a:rPr lang="en" sz="1800" dirty="0">
                <a:solidFill>
                  <a:srgbClr val="E69138"/>
                </a:solidFill>
                <a:latin typeface="Google Sans"/>
                <a:ea typeface="Google Sans"/>
                <a:cs typeface="Google Sans"/>
                <a:sym typeface="Google Sans"/>
              </a:rPr>
              <a:t>Review 16:30~16:50&gt;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oogle Sans"/>
                <a:ea typeface="Google Sans"/>
                <a:cs typeface="Google Sans"/>
                <a:sym typeface="Google Sans"/>
              </a:rPr>
              <a:t>Q &amp; A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9-03-11 下午11.00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0"/>
            <a:ext cx="57992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6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9-03-11 下午11.0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58272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1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9-03-11 下午11.0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0"/>
            <a:ext cx="5761125" cy="51435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還記得微積分的連鎖率嗎？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473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9-03-11 下午11.08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58374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6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螢幕快照 2019-03-11 下午11.16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5646778" cy="514350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持續這個步驟直到更新所有</a:t>
            </a:r>
            <a:endParaRPr kumimoji="1" lang="en-US" altLang="zh-TW" dirty="0" smtClean="0"/>
          </a:p>
          <a:p>
            <a:r>
              <a:rPr kumimoji="1" lang="zh-TW" altLang="en-US" dirty="0" smtClean="0"/>
              <a:t>權重為止就大功告</a:t>
            </a:r>
            <a:r>
              <a:rPr kumimoji="1" lang="zh-TW" altLang="en-US" dirty="0"/>
              <a:t>成了</a:t>
            </a:r>
            <a:r>
              <a:rPr kumimoji="1" lang="en-US" altLang="zh-TW" dirty="0"/>
              <a:t>!!</a:t>
            </a:r>
          </a:p>
          <a:p>
            <a:endParaRPr kumimoji="1" lang="zh-TW" altLang="en-US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1_tcJ7e-_0e2vnqTdEzBRWn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8" y="302981"/>
            <a:ext cx="6437506" cy="429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9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反向傳播法使用上的重點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1. 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梯度過小的問題：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越靠近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，連鎖率的乘積項越多。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如果這些項都很小甚至趨近於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，會造成梯度趨近於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學習速度變慢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。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/>
          </p:cNvSpPr>
          <p:nvPr/>
        </p:nvSpPr>
        <p:spPr>
          <a:xfrm>
            <a:off x="457200" y="3529575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解決方法：採用</a:t>
            </a:r>
            <a:r>
              <a:rPr lang="en-US" altLang="zh-TW" dirty="0" err="1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ReLU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函數當作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Activation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函數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為什麼？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95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反向傳播法使用上的重點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2. 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梯度過大的問題：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越靠近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，連鎖率的乘積項越多。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如果這些項都很大，會造成梯度過大，</a:t>
            </a:r>
            <a:r>
              <a:rPr lang="zh-TW" altLang="en-US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學習速度太快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。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/>
          </p:cNvSpPr>
          <p:nvPr/>
        </p:nvSpPr>
        <p:spPr>
          <a:xfrm>
            <a:off x="457200" y="3529575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解決方法：採用</a:t>
            </a:r>
            <a:r>
              <a:rPr lang="en-US" altLang="zh-TW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Batch Normalization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23004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 descr="1_WRio7MD4JDeLww-CyrxEb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51314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90387" y="1200151"/>
            <a:ext cx="385547" cy="30745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ㄏ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10936" y="1200151"/>
            <a:ext cx="385547" cy="30745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ㄏ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817215" y="1200151"/>
            <a:ext cx="385547" cy="30745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588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Batch Normalization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. </a:t>
            </a:r>
            <a:r>
              <a:rPr lang="en-US" altLang="zh-TW" dirty="0" err="1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ReLU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函數的陷阱：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若</a:t>
            </a:r>
            <a:r>
              <a:rPr lang="en-US" altLang="zh-TW" dirty="0" err="1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ReLU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函數的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為負數，則</a:t>
            </a:r>
            <a:r>
              <a:rPr lang="en-US" altLang="zh-TW" dirty="0" err="1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Ouput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為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。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若神經網路中有大量的負數輸入，則會造成許多節點零輸出，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導致反向傳遞法失效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梯度為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0)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。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/>
          </p:cNvSpPr>
          <p:nvPr/>
        </p:nvSpPr>
        <p:spPr>
          <a:xfrm>
            <a:off x="457200" y="3529575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解決方法：</a:t>
            </a:r>
            <a:r>
              <a:rPr lang="zh-TW" altLang="en-US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降低學習速率</a:t>
            </a:r>
            <a:r>
              <a:rPr lang="zh-TW" altLang="en-US" dirty="0" smtClean="0">
                <a:solidFill>
                  <a:srgbClr val="FF0000"/>
                </a:solidFill>
                <a:latin typeface="Adobe 明體 Std L"/>
                <a:ea typeface="Adobe 明體 Std L"/>
                <a:cs typeface="Adobe 明體 Std L"/>
                <a:sym typeface="Google Sans"/>
              </a:rPr>
              <a:t>α</a:t>
            </a:r>
            <a:endParaRPr lang="en-US" altLang="zh-TW" dirty="0" smtClean="0">
              <a:solidFill>
                <a:srgbClr val="FF0000"/>
              </a:solidFill>
              <a:latin typeface="Adobe 明體 Std L"/>
              <a:ea typeface="Adobe 明體 Std L"/>
              <a:cs typeface="Adobe 明體 Std L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9069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Dropout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-US" altLang="zh-TW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. </a:t>
            </a: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神經網路的正規化：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在每次迭代中，藉由隨機丟棄神經網路的節點來降低模型複雜度。</a:t>
            </a:r>
            <a:endParaRPr lang="en-US" altLang="zh-TW" dirty="0" smtClean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/>
          </p:cNvSpPr>
          <p:nvPr/>
        </p:nvSpPr>
        <p:spPr>
          <a:xfrm>
            <a:off x="457200" y="3529575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solidFill>
                <a:srgbClr val="FF0000"/>
              </a:solidFill>
              <a:latin typeface="Adobe 明體 Std L"/>
              <a:ea typeface="Adobe 明體 Std L"/>
              <a:cs typeface="Adobe 明體 Std L"/>
              <a:sym typeface="Google Sans"/>
            </a:endParaRPr>
          </a:p>
        </p:txBody>
      </p:sp>
      <p:pic>
        <p:nvPicPr>
          <p:cNvPr id="3" name="v2-ce73ad1d682a9c4b695d693689070af9_b.gif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5496" y="2157964"/>
            <a:ext cx="4182373" cy="24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3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正規化</a:t>
            </a:r>
            <a:endParaRPr lang="en-US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Regularization</a:t>
            </a:r>
            <a:endParaRPr sz="11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325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動手試試吧</a:t>
            </a:r>
            <a:endParaRPr lang="en-US" altLang="zh-TW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Let’s do it !!</a:t>
            </a:r>
          </a:p>
        </p:txBody>
      </p:sp>
    </p:spTree>
    <p:extLst>
      <p:ext uri="{BB962C8B-B14F-4D97-AF65-F5344CB8AC3E}">
        <p14:creationId xmlns:p14="http://schemas.microsoft.com/office/powerpoint/2010/main" val="222808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圖片 1" descr="螢幕快照 2019-03-12 下午11.37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81000"/>
            <a:ext cx="7848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2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圖片 2" descr="螢幕快照 2019-03-12 下午11.3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6" y="328821"/>
            <a:ext cx="7428131" cy="44178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11174" y="4320030"/>
            <a:ext cx="3787439" cy="30614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173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原始模型：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/>
          </p:cNvSpPr>
          <p:nvPr/>
        </p:nvSpPr>
        <p:spPr>
          <a:xfrm>
            <a:off x="457200" y="3529575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solidFill>
                <a:srgbClr val="FF0000"/>
              </a:solidFill>
              <a:latin typeface="Adobe 明體 Std L"/>
              <a:ea typeface="Adobe 明體 Std L"/>
              <a:cs typeface="Adobe 明體 Std L"/>
              <a:sym typeface="Google Sans"/>
            </a:endParaRPr>
          </a:p>
        </p:txBody>
      </p:sp>
      <p:pic>
        <p:nvPicPr>
          <p:cNvPr id="5" name="圖片 4" descr="螢幕快照 2019-03-12 下午11.39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19" y="1063378"/>
            <a:ext cx="4930901" cy="35220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82776" y="1292608"/>
            <a:ext cx="605863" cy="30614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530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螢幕快照 2019-03-12 下午11.42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2" y="985225"/>
            <a:ext cx="4796693" cy="3560278"/>
          </a:xfrm>
          <a:prstGeom prst="rect">
            <a:avLst/>
          </a:prstGeom>
        </p:spPr>
      </p:pic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試著將特徵標準化到</a:t>
            </a:r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(-1,1)</a:t>
            </a: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：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0;p41"/>
          <p:cNvSpPr txBox="1">
            <a:spLocks/>
          </p:cNvSpPr>
          <p:nvPr/>
        </p:nvSpPr>
        <p:spPr>
          <a:xfrm>
            <a:off x="457200" y="3529575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solidFill>
                <a:srgbClr val="FF0000"/>
              </a:solidFill>
              <a:latin typeface="Adobe 明體 Std L"/>
              <a:ea typeface="Adobe 明體 Std L"/>
              <a:cs typeface="Adobe 明體 Std L"/>
              <a:sym typeface="Googl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31624" y="1207756"/>
            <a:ext cx="605863" cy="30614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Google Shape;190;p41"/>
          <p:cNvSpPr txBox="1">
            <a:spLocks/>
          </p:cNvSpPr>
          <p:nvPr/>
        </p:nvSpPr>
        <p:spPr>
          <a:xfrm>
            <a:off x="4837487" y="1070655"/>
            <a:ext cx="2158023" cy="72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altLang="zh-TW" dirty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變小一些了</a:t>
            </a:r>
            <a:r>
              <a:rPr lang="en-US" altLang="zh-TW" dirty="0" smtClean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!!</a:t>
            </a:r>
            <a:endParaRPr lang="en-US" altLang="zh-TW" dirty="0" smtClean="0">
              <a:solidFill>
                <a:srgbClr val="FF0000"/>
              </a:solidFill>
              <a:latin typeface="Adobe 明體 Std L"/>
              <a:ea typeface="Adobe 明體 Std L"/>
              <a:cs typeface="Adobe 明體 Std L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50325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7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試著調整其他方法看看吧</a:t>
            </a:r>
            <a:endParaRPr lang="en-US" altLang="zh-TW" sz="60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zh-TW" altLang="en-US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助教請幫忙協助</a:t>
            </a:r>
            <a:r>
              <a:rPr lang="en-US" altLang="zh-TW" sz="60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6000" b="1" dirty="0" smtClean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3461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關於模型這件事</a:t>
            </a:r>
            <a:r>
              <a:rPr lang="mr-IN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…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是不是特徵項越多越好呢？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畢竟特徵越多，就有越多面向去捕捉資料？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圖片 1" descr="exactis-massive-data-brea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44" y="2235200"/>
            <a:ext cx="4471276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當特徵數越來越多，會發生什麼事？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讓我們以多項式回歸來示範，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代表多項式最高次方項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圖片 2" descr="overfitt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26" y="1682751"/>
            <a:ext cx="7342703" cy="2228849"/>
          </a:xfrm>
          <a:prstGeom prst="rect">
            <a:avLst/>
          </a:prstGeom>
        </p:spPr>
      </p:pic>
      <p:sp>
        <p:nvSpPr>
          <p:cNvPr id="7" name="Google Shape;189;p41"/>
          <p:cNvSpPr txBox="1">
            <a:spLocks/>
          </p:cNvSpPr>
          <p:nvPr/>
        </p:nvSpPr>
        <p:spPr>
          <a:xfrm>
            <a:off x="1168400" y="376542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    </a:t>
            </a:r>
            <a:r>
              <a:rPr lang="en-US" altLang="zh-TW" sz="3300" dirty="0" smtClean="0">
                <a:solidFill>
                  <a:srgbClr val="000090"/>
                </a:solidFill>
                <a:latin typeface="Google Sans"/>
                <a:ea typeface="Google Sans"/>
                <a:cs typeface="Google Sans"/>
                <a:sym typeface="Google Sans"/>
              </a:rPr>
              <a:t>p = 1         p = 2              p = 14       </a:t>
            </a:r>
            <a:endParaRPr lang="zh-TW" altLang="en-US" sz="3300" dirty="0">
              <a:solidFill>
                <a:srgbClr val="00009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189;p41"/>
          <p:cNvSpPr txBox="1">
            <a:spLocks/>
          </p:cNvSpPr>
          <p:nvPr/>
        </p:nvSpPr>
        <p:spPr>
          <a:xfrm>
            <a:off x="561656" y="2144894"/>
            <a:ext cx="7983767" cy="8574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chemeClr val="tx2">
                <a:lumMod val="50000"/>
              </a:schemeClr>
            </a:solidFill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3300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TW" altLang="en-US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當</a:t>
            </a:r>
            <a:r>
              <a:rPr lang="en-US" altLang="zh-TW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zh-TW" altLang="en-US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越來越高，誤差越來越小，直到</a:t>
            </a:r>
            <a:r>
              <a:rPr lang="en-US" altLang="zh-TW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 lang="zh-TW" altLang="en-US" sz="3300" dirty="0">
              <a:solidFill>
                <a:schemeClr val="accent5">
                  <a:lumMod val="60000"/>
                  <a:lumOff val="4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52077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誤差越小越好嗎？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當特徵數越多，可看出訓練樣本的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Loss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會越來越小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因為能夠越精準捕捉訓練樣本的資訊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190;p41"/>
          <p:cNvSpPr txBox="1">
            <a:spLocks/>
          </p:cNvSpPr>
          <p:nvPr/>
        </p:nvSpPr>
        <p:spPr>
          <a:xfrm>
            <a:off x="457200" y="23586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/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但是，我們希望最小化的是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『</a:t>
            </a:r>
            <a:r>
              <a:rPr lang="zh-TW" altLang="en-US" b="1" dirty="0" smtClean="0">
                <a:solidFill>
                  <a:srgbClr val="E44949"/>
                </a:solidFill>
                <a:latin typeface="Google Sans"/>
                <a:ea typeface="Google Sans"/>
                <a:cs typeface="Google Sans"/>
                <a:sym typeface="Google Sans"/>
              </a:rPr>
              <a:t>測試樣本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』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的誤差</a:t>
            </a: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6649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300" dirty="0" smtClean="0">
                <a:latin typeface="Google Sans"/>
                <a:ea typeface="Google Sans"/>
                <a:cs typeface="Google Sans"/>
                <a:sym typeface="Google Sans"/>
              </a:rPr>
              <a:t>特徵捕捉到了什麼？</a:t>
            </a:r>
            <a:endParaRPr sz="33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資料中隱含著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『</a:t>
            </a:r>
            <a:r>
              <a:rPr lang="zh-TW" altLang="en-US" b="1" dirty="0" smtClean="0">
                <a:solidFill>
                  <a:srgbClr val="E44949"/>
                </a:solidFill>
                <a:latin typeface="Google Sans"/>
                <a:ea typeface="Google Sans"/>
                <a:cs typeface="Google Sans"/>
                <a:sym typeface="Google Sans"/>
              </a:rPr>
              <a:t>資料規則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』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以及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『</a:t>
            </a:r>
            <a:r>
              <a:rPr lang="zh-TW" altLang="en-US" b="1" dirty="0" smtClean="0">
                <a:solidFill>
                  <a:srgbClr val="E44949"/>
                </a:solidFill>
                <a:latin typeface="Google Sans"/>
                <a:ea typeface="Google Sans"/>
                <a:cs typeface="Google Sans"/>
                <a:sym typeface="Google Sans"/>
              </a:rPr>
              <a:t>雜訊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』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訓練樣本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 =『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資料規則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』+『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訓練樣本的雜訊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』</a:t>
            </a:r>
          </a:p>
          <a:p>
            <a:pPr marL="0" indent="0"/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測試樣本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=『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資料規則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』+『</a:t>
            </a:r>
            <a:r>
              <a:rPr lang="zh-TW" altLang="en-US" dirty="0" smtClean="0">
                <a:latin typeface="Google Sans"/>
                <a:ea typeface="Google Sans"/>
                <a:cs typeface="Google Sans"/>
                <a:sym typeface="Google Sans"/>
              </a:rPr>
              <a:t>測試樣本的雜訊</a:t>
            </a:r>
            <a:r>
              <a:rPr lang="en-US" altLang="zh-TW" dirty="0" smtClean="0">
                <a:latin typeface="Google Sans"/>
                <a:ea typeface="Google Sans"/>
                <a:cs typeface="Google Sans"/>
                <a:sym typeface="Google Sans"/>
              </a:rPr>
              <a:t>』</a:t>
            </a: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190;p41"/>
          <p:cNvSpPr txBox="1">
            <a:spLocks/>
          </p:cNvSpPr>
          <p:nvPr/>
        </p:nvSpPr>
        <p:spPr>
          <a:xfrm>
            <a:off x="457200" y="23586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altLang="zh-TW" dirty="0" smtClean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89;p41"/>
          <p:cNvSpPr txBox="1">
            <a:spLocks/>
          </p:cNvSpPr>
          <p:nvPr/>
        </p:nvSpPr>
        <p:spPr>
          <a:xfrm>
            <a:off x="457200" y="2832100"/>
            <a:ext cx="8496300" cy="14605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chemeClr val="tx2">
                <a:lumMod val="50000"/>
              </a:schemeClr>
            </a:solidFill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一旦特徵數過多</a:t>
            </a:r>
            <a:r>
              <a:rPr lang="zh-TW" altLang="en-US" sz="330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，模型學到太多訓練樣本的雜訊，</a:t>
            </a:r>
            <a:r>
              <a:rPr lang="zh-TW" altLang="en-US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便無法很好的套用在測試樣本上</a:t>
            </a:r>
            <a:r>
              <a:rPr lang="zh-TW" altLang="en-US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oogle Sans"/>
                <a:ea typeface="Google Sans"/>
                <a:cs typeface="Google Sans"/>
                <a:sym typeface="Wingdings"/>
              </a:rPr>
              <a:t></a:t>
            </a:r>
            <a:endParaRPr lang="zh-TW" altLang="en-US" sz="3300" dirty="0">
              <a:solidFill>
                <a:schemeClr val="accent5">
                  <a:lumMod val="60000"/>
                  <a:lumOff val="4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9577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1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WiDS Conference">
      <a:dk1>
        <a:srgbClr val="00B140"/>
      </a:dk1>
      <a:lt1>
        <a:srgbClr val="FFFFFF"/>
      </a:lt1>
      <a:dk2>
        <a:srgbClr val="231F20"/>
      </a:dk2>
      <a:lt2>
        <a:srgbClr val="75787B"/>
      </a:lt2>
      <a:accent1>
        <a:srgbClr val="EAAA00"/>
      </a:accent1>
      <a:accent2>
        <a:srgbClr val="06038D"/>
      </a:accent2>
      <a:accent3>
        <a:srgbClr val="009CA6"/>
      </a:accent3>
      <a:accent4>
        <a:srgbClr val="53284F"/>
      </a:accent4>
      <a:accent5>
        <a:srgbClr val="8C1515"/>
      </a:accent5>
      <a:accent6>
        <a:srgbClr val="BE531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911</Words>
  <Application>Microsoft Macintosh PowerPoint</Application>
  <PresentationFormat>如螢幕大小 (16:9)</PresentationFormat>
  <Paragraphs>329</Paragraphs>
  <Slides>55</Slides>
  <Notes>55</Notes>
  <HiddenSlides>0</HiddenSlides>
  <MMClips>2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55</vt:i4>
      </vt:variant>
    </vt:vector>
  </HeadingPairs>
  <TitlesOfParts>
    <vt:vector size="57" baseType="lpstr">
      <vt:lpstr>Simple Light</vt:lpstr>
      <vt:lpstr>Office Theme</vt:lpstr>
      <vt:lpstr>PowerPoint 簡報</vt:lpstr>
      <vt:lpstr>PowerPoint 簡報</vt:lpstr>
      <vt:lpstr>Who Are We?</vt:lpstr>
      <vt:lpstr>Workshop Agenda</vt:lpstr>
      <vt:lpstr>PowerPoint 簡報</vt:lpstr>
      <vt:lpstr>關於模型這件事…</vt:lpstr>
      <vt:lpstr>當特徵數越來越多，會發生什麼事？</vt:lpstr>
      <vt:lpstr>誤差越小越好嗎？</vt:lpstr>
      <vt:lpstr>特徵捕捉到了什麼？</vt:lpstr>
      <vt:lpstr>Training Loss vs Validation Loss</vt:lpstr>
      <vt:lpstr>一張圖說明何謂Overfitting(過擬合)</vt:lpstr>
      <vt:lpstr>如何知道模型發生Overfitting?</vt:lpstr>
      <vt:lpstr>正規化(Normalization)</vt:lpstr>
      <vt:lpstr>複雜度(Complexity)</vt:lpstr>
      <vt:lpstr>兩種常用正規化：Ridge &amp; Lasso</vt:lpstr>
      <vt:lpstr>Ridge Regularization</vt:lpstr>
      <vt:lpstr>Lasso Regularization</vt:lpstr>
      <vt:lpstr>λ的意義</vt:lpstr>
      <vt:lpstr>怎麼選擇適當的λ？</vt:lpstr>
      <vt:lpstr>用圖形來說明吧！！</vt:lpstr>
      <vt:lpstr>考慮簡化情形：只有兩個特徵</vt:lpstr>
      <vt:lpstr>做個比較吧：Ridge v.s Lasso</vt:lpstr>
      <vt:lpstr>最後提醒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回想一下…</vt:lpstr>
      <vt:lpstr>反向傳播法(Back Propagation)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反向傳播法使用上的重點</vt:lpstr>
      <vt:lpstr>反向傳播法使用上的重點</vt:lpstr>
      <vt:lpstr>PowerPoint 簡報</vt:lpstr>
      <vt:lpstr>Batch Normalization</vt:lpstr>
      <vt:lpstr>Dropout</vt:lpstr>
      <vt:lpstr>PowerPoint 簡報</vt:lpstr>
      <vt:lpstr>PowerPoint 簡報</vt:lpstr>
      <vt:lpstr>PowerPoint 簡報</vt:lpstr>
      <vt:lpstr>原始模型：</vt:lpstr>
      <vt:lpstr>試著將特徵標準化到(-1,1)：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承翰 謝</cp:lastModifiedBy>
  <cp:revision>69</cp:revision>
  <dcterms:modified xsi:type="dcterms:W3CDTF">2019-03-18T12:33:05Z</dcterms:modified>
</cp:coreProperties>
</file>